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_rels/presentation.xml.rels" ContentType="application/vnd.openxmlformats-package.relationships+xml"/>
  <Override PartName="/ppt/media/image1.png" ContentType="image/png"/>
  <Override PartName="/ppt/media/image6.png" ContentType="image/png"/>
  <Override PartName="/ppt/media/image21.png" ContentType="image/png"/>
  <Override PartName="/ppt/media/image11.png" ContentType="image/png"/>
  <Override PartName="/ppt/media/image22.png" ContentType="image/png"/>
  <Override PartName="/ppt/media/image7.png" ContentType="image/png"/>
  <Override PartName="/ppt/media/image2.png" ContentType="image/png"/>
  <Override PartName="/ppt/media/image23.png" ContentType="image/png"/>
  <Override PartName="/ppt/media/image8.png" ContentType="image/png"/>
  <Override PartName="/ppt/media/image3.png" ContentType="image/png"/>
  <Override PartName="/ppt/media/image4.png" ContentType="image/png"/>
  <Override PartName="/ppt/media/image9.png" ContentType="image/png"/>
  <Override PartName="/ppt/media/image24.png" ContentType="image/png"/>
  <Override PartName="/ppt/media/image12.png" ContentType="image/png"/>
  <Override PartName="/ppt/media/image13.png" ContentType="image/png"/>
  <Override PartName="/ppt/media/image15.png" ContentType="image/png"/>
  <Override PartName="/ppt/media/image16.png" ContentType="image/png"/>
  <Override PartName="/ppt/media/image18.png" ContentType="image/png"/>
  <Override PartName="/ppt/media/image19.png" ContentType="image/png"/>
  <Override PartName="/ppt/media/image17.png" ContentType="image/png"/>
  <Override PartName="/ppt/media/image14.png" ContentType="image/png"/>
  <Override PartName="/ppt/media/image5.png" ContentType="image/png"/>
  <Override PartName="/ppt/media/image20.png" ContentType="image/png"/>
  <Override PartName="/ppt/media/image10.png" ContentType="image/png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24384000" cy="13716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8638560" y="320940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16058520" y="320940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1218960" y="736452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8638560" y="736452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16058520" y="736452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4880" cy="106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8638560" y="320940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16058520" y="320940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1218960" y="736452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8638560" y="736452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16058520" y="736452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4880" cy="106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8638560" y="320940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16058520" y="320940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body"/>
          </p:nvPr>
        </p:nvSpPr>
        <p:spPr>
          <a:xfrm>
            <a:off x="1218960" y="736452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6"/>
          <p:cNvSpPr>
            <a:spLocks noGrp="1"/>
          </p:cNvSpPr>
          <p:nvPr>
            <p:ph type="body"/>
          </p:nvPr>
        </p:nvSpPr>
        <p:spPr>
          <a:xfrm>
            <a:off x="8638560" y="736452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7"/>
          <p:cNvSpPr>
            <a:spLocks noGrp="1"/>
          </p:cNvSpPr>
          <p:nvPr>
            <p:ph type="body"/>
          </p:nvPr>
        </p:nvSpPr>
        <p:spPr>
          <a:xfrm>
            <a:off x="16058520" y="736452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4880" cy="106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hyperlink" Target="http://neuefische.de/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hyperlink" Target="http://neuefische.de/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15;p3" descr="Bild"/>
          <p:cNvPicPr/>
          <p:nvPr/>
        </p:nvPicPr>
        <p:blipFill>
          <a:blip r:embed="rId2"/>
          <a:stretch/>
        </p:blipFill>
        <p:spPr>
          <a:xfrm>
            <a:off x="-7678080" y="2115720"/>
            <a:ext cx="41409000" cy="9483840"/>
          </a:xfrm>
          <a:prstGeom prst="rect">
            <a:avLst/>
          </a:prstGeom>
          <a:ln w="0">
            <a:noFill/>
          </a:ln>
        </p:spPr>
      </p:pic>
      <p:pic>
        <p:nvPicPr>
          <p:cNvPr id="1" name="Google Shape;17;p3" descr="fish_swarm.png"/>
          <p:cNvPicPr/>
          <p:nvPr/>
        </p:nvPicPr>
        <p:blipFill>
          <a:blip r:embed="rId3"/>
          <a:stretch/>
        </p:blipFill>
        <p:spPr>
          <a:xfrm rot="21019800">
            <a:off x="15667920" y="7351560"/>
            <a:ext cx="4440240" cy="14796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520" cy="2289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li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k 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it 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ti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tl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x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de-D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19;p4" descr="Bild"/>
          <p:cNvPicPr/>
          <p:nvPr/>
        </p:nvPicPr>
        <p:blipFill>
          <a:blip r:embed="rId2"/>
          <a:stretch/>
        </p:blipFill>
        <p:spPr>
          <a:xfrm>
            <a:off x="23400" y="11896200"/>
            <a:ext cx="24336720" cy="2261880"/>
          </a:xfrm>
          <a:prstGeom prst="rect">
            <a:avLst/>
          </a:prstGeom>
          <a:ln w="0">
            <a:noFill/>
          </a:ln>
        </p:spPr>
      </p:pic>
      <p:sp>
        <p:nvSpPr>
          <p:cNvPr id="41" name="CustomShape 1"/>
          <p:cNvSpPr/>
          <p:nvPr/>
        </p:nvSpPr>
        <p:spPr>
          <a:xfrm>
            <a:off x="22269600" y="13069800"/>
            <a:ext cx="1356840" cy="29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 u="sng">
                <a:solidFill>
                  <a:srgbClr val="0000ff"/>
                </a:solidFill>
                <a:uFillTx/>
                <a:latin typeface="Open Sans"/>
                <a:ea typeface="Open Sans"/>
                <a:hlinkClick r:id="rId3"/>
              </a:rPr>
              <a:t>neuefische.de</a:t>
            </a:r>
            <a:endParaRPr b="0" lang="en-GB" sz="1600" spc="-1" strike="noStrike">
              <a:latin typeface="Arial"/>
            </a:endParaRPr>
          </a:p>
        </p:txBody>
      </p:sp>
      <p:grpSp>
        <p:nvGrpSpPr>
          <p:cNvPr id="42" name="Group 2"/>
          <p:cNvGrpSpPr/>
          <p:nvPr/>
        </p:nvGrpSpPr>
        <p:grpSpPr>
          <a:xfrm>
            <a:off x="565920" y="12169800"/>
            <a:ext cx="1922040" cy="945360"/>
            <a:chOff x="565920" y="12169800"/>
            <a:chExt cx="1922040" cy="945360"/>
          </a:xfrm>
        </p:grpSpPr>
        <p:pic>
          <p:nvPicPr>
            <p:cNvPr id="43" name="Google Shape;23;p4" descr="Bild"/>
            <p:cNvPicPr/>
            <p:nvPr/>
          </p:nvPicPr>
          <p:blipFill>
            <a:blip r:embed="rId4"/>
            <a:stretch/>
          </p:blipFill>
          <p:spPr>
            <a:xfrm>
              <a:off x="1596240" y="12716280"/>
              <a:ext cx="891720" cy="3988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4" name="Google Shape;24;p4" descr="Bild"/>
            <p:cNvPicPr/>
            <p:nvPr/>
          </p:nvPicPr>
          <p:blipFill>
            <a:blip r:embed="rId5">
              <a:alphaModFix amt="80000"/>
            </a:blip>
            <a:stretch/>
          </p:blipFill>
          <p:spPr>
            <a:xfrm>
              <a:off x="1150920" y="12169800"/>
              <a:ext cx="701640" cy="313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5" name="Google Shape;25;p4" descr="Bild"/>
            <p:cNvPicPr/>
            <p:nvPr/>
          </p:nvPicPr>
          <p:blipFill>
            <a:blip r:embed="rId6">
              <a:alphaModFix amt="50000"/>
            </a:blip>
            <a:stretch/>
          </p:blipFill>
          <p:spPr>
            <a:xfrm>
              <a:off x="565920" y="12619800"/>
              <a:ext cx="605160" cy="2703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6" name="PlaceHolder 3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19;p4" descr="Bild"/>
          <p:cNvPicPr/>
          <p:nvPr/>
        </p:nvPicPr>
        <p:blipFill>
          <a:blip r:embed="rId2"/>
          <a:stretch/>
        </p:blipFill>
        <p:spPr>
          <a:xfrm>
            <a:off x="23400" y="11896200"/>
            <a:ext cx="24336720" cy="2261880"/>
          </a:xfrm>
          <a:prstGeom prst="rect">
            <a:avLst/>
          </a:prstGeom>
          <a:ln w="0">
            <a:noFill/>
          </a:ln>
        </p:spPr>
      </p:pic>
      <p:sp>
        <p:nvSpPr>
          <p:cNvPr id="85" name="CustomShape 1"/>
          <p:cNvSpPr/>
          <p:nvPr/>
        </p:nvSpPr>
        <p:spPr>
          <a:xfrm>
            <a:off x="22269600" y="13069800"/>
            <a:ext cx="1356840" cy="29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 u="sng">
                <a:solidFill>
                  <a:srgbClr val="0000ff"/>
                </a:solidFill>
                <a:uFillTx/>
                <a:latin typeface="Open Sans"/>
                <a:ea typeface="Open Sans"/>
                <a:hlinkClick r:id="rId3"/>
              </a:rPr>
              <a:t>neuefische.de</a:t>
            </a:r>
            <a:endParaRPr b="0" lang="en-GB" sz="1600" spc="-1" strike="noStrike">
              <a:latin typeface="Arial"/>
            </a:endParaRPr>
          </a:p>
        </p:txBody>
      </p:sp>
      <p:grpSp>
        <p:nvGrpSpPr>
          <p:cNvPr id="86" name="Group 2"/>
          <p:cNvGrpSpPr/>
          <p:nvPr/>
        </p:nvGrpSpPr>
        <p:grpSpPr>
          <a:xfrm>
            <a:off x="565920" y="12169800"/>
            <a:ext cx="1922040" cy="945360"/>
            <a:chOff x="565920" y="12169800"/>
            <a:chExt cx="1922040" cy="945360"/>
          </a:xfrm>
        </p:grpSpPr>
        <p:pic>
          <p:nvPicPr>
            <p:cNvPr id="87" name="Google Shape;23;p4" descr="Bild"/>
            <p:cNvPicPr/>
            <p:nvPr/>
          </p:nvPicPr>
          <p:blipFill>
            <a:blip r:embed="rId4"/>
            <a:stretch/>
          </p:blipFill>
          <p:spPr>
            <a:xfrm>
              <a:off x="1596240" y="12716280"/>
              <a:ext cx="891720" cy="3988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8" name="Google Shape;24;p4" descr="Bild"/>
            <p:cNvPicPr/>
            <p:nvPr/>
          </p:nvPicPr>
          <p:blipFill>
            <a:blip r:embed="rId5">
              <a:alphaModFix amt="80000"/>
            </a:blip>
            <a:stretch/>
          </p:blipFill>
          <p:spPr>
            <a:xfrm>
              <a:off x="1150920" y="12169800"/>
              <a:ext cx="701640" cy="313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9" name="Google Shape;25;p4" descr="Bild"/>
            <p:cNvPicPr/>
            <p:nvPr/>
          </p:nvPicPr>
          <p:blipFill>
            <a:blip r:embed="rId6">
              <a:alphaModFix amt="50000"/>
            </a:blip>
            <a:stretch/>
          </p:blipFill>
          <p:spPr>
            <a:xfrm>
              <a:off x="565920" y="12619800"/>
              <a:ext cx="605160" cy="2703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90" name="PlaceHolder 3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3767760" y="4420800"/>
            <a:ext cx="14258160" cy="31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9600" spc="-1" strike="noStrike">
                <a:solidFill>
                  <a:srgbClr val="163251"/>
                </a:solidFill>
                <a:latin typeface="Open Sans"/>
                <a:ea typeface="Open Sans"/>
              </a:rPr>
              <a:t>EDA Project_Kings County</a:t>
            </a:r>
            <a:endParaRPr b="0" lang="en-GB" sz="9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9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4000" spc="-1" strike="noStrike">
                <a:solidFill>
                  <a:srgbClr val="163251"/>
                </a:solidFill>
                <a:latin typeface="Open Sans"/>
                <a:ea typeface="Open Sans"/>
              </a:rPr>
              <a:t>Hassan B. 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1989440" y="510840"/>
            <a:ext cx="403920" cy="44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3D112F62-BA47-4520-88E6-0F3E8C1D60C4}" type="slidenum">
              <a:rPr b="0" lang="en-US" sz="2000" spc="-1" strike="noStrike">
                <a:solidFill>
                  <a:srgbClr val="163251"/>
                </a:solidFill>
                <a:latin typeface="Open Sans"/>
                <a:ea typeface="Open Sans"/>
              </a:rPr>
              <a:t>&lt;number&gt;</a:t>
            </a:fld>
            <a:endParaRPr b="0" lang="en-GB" sz="2000" spc="-1" strike="noStrike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1527480" y="1379520"/>
            <a:ext cx="7714800" cy="62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800" spc="-1" strike="noStrike">
                <a:solidFill>
                  <a:srgbClr val="ff5a36"/>
                </a:solidFill>
                <a:latin typeface="Open Sans SemiBold"/>
                <a:ea typeface="DejaVu Sans"/>
              </a:rPr>
              <a:t>5. Regression modelling – Plotting the returns</a:t>
            </a:r>
            <a:endParaRPr b="0" lang="en-GB" sz="4800" spc="-1" strike="noStrike">
              <a:latin typeface="Arial"/>
            </a:endParaRPr>
          </a:p>
        </p:txBody>
      </p:sp>
      <p:pic>
        <p:nvPicPr>
          <p:cNvPr id="163" name="Picture 3" descr=""/>
          <p:cNvPicPr/>
          <p:nvPr/>
        </p:nvPicPr>
        <p:blipFill>
          <a:blip r:embed="rId1"/>
          <a:stretch/>
        </p:blipFill>
        <p:spPr>
          <a:xfrm>
            <a:off x="11691720" y="1080000"/>
            <a:ext cx="12248280" cy="12248280"/>
          </a:xfrm>
          <a:prstGeom prst="rect">
            <a:avLst/>
          </a:prstGeom>
          <a:ln w="0">
            <a:noFill/>
          </a:ln>
        </p:spPr>
      </p:pic>
      <p:pic>
        <p:nvPicPr>
          <p:cNvPr id="164" name="" descr=""/>
          <p:cNvPicPr/>
          <p:nvPr/>
        </p:nvPicPr>
        <p:blipFill>
          <a:blip r:embed="rId2"/>
          <a:srcRect l="20668" t="30934" r="37841" b="26774"/>
          <a:stretch/>
        </p:blipFill>
        <p:spPr>
          <a:xfrm>
            <a:off x="997920" y="2906640"/>
            <a:ext cx="9847800" cy="6273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11989440" y="510840"/>
            <a:ext cx="403920" cy="44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6F2C2074-F2A2-46C5-BFD8-E7D792B9CA53}" type="slidenum">
              <a:rPr b="0" lang="en-US" sz="2000" spc="-1" strike="noStrike">
                <a:solidFill>
                  <a:srgbClr val="163251"/>
                </a:solidFill>
                <a:latin typeface="Open Sans"/>
                <a:ea typeface="Open Sans"/>
              </a:rPr>
              <a:t>&lt;number&gt;</a:t>
            </a:fld>
            <a:endParaRPr b="0" lang="en-GB" sz="2000" spc="-1" strike="noStrike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1527480" y="1379520"/>
            <a:ext cx="7714800" cy="62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800" spc="-1" strike="noStrike">
                <a:solidFill>
                  <a:srgbClr val="ff5a36"/>
                </a:solidFill>
                <a:latin typeface="Open Sans SemiBold"/>
                <a:ea typeface="DejaVu Sans"/>
              </a:rPr>
              <a:t>5. Regression modelling – Plotting the returns</a:t>
            </a:r>
            <a:endParaRPr b="0" lang="en-GB" sz="4800" spc="-1" strike="noStrike">
              <a:latin typeface="Arial"/>
            </a:endParaRPr>
          </a:p>
        </p:txBody>
      </p:sp>
      <p:pic>
        <p:nvPicPr>
          <p:cNvPr id="167" name="Picture 2" descr=""/>
          <p:cNvPicPr/>
          <p:nvPr/>
        </p:nvPicPr>
        <p:blipFill>
          <a:blip r:embed="rId1"/>
          <a:stretch/>
        </p:blipFill>
        <p:spPr>
          <a:xfrm>
            <a:off x="548640" y="955080"/>
            <a:ext cx="13167000" cy="13167000"/>
          </a:xfrm>
          <a:prstGeom prst="rect">
            <a:avLst/>
          </a:prstGeom>
          <a:ln w="0">
            <a:noFill/>
          </a:ln>
        </p:spPr>
      </p:pic>
      <p:pic>
        <p:nvPicPr>
          <p:cNvPr id="168" name="Picture 7" descr=""/>
          <p:cNvPicPr/>
          <p:nvPr/>
        </p:nvPicPr>
        <p:blipFill>
          <a:blip r:embed="rId2"/>
          <a:stretch/>
        </p:blipFill>
        <p:spPr>
          <a:xfrm>
            <a:off x="11989440" y="859320"/>
            <a:ext cx="13358520" cy="13358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1499400" y="1980000"/>
            <a:ext cx="12180600" cy="7589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4400" spc="-1" strike="noStrike">
                <a:latin typeface="Arial"/>
              </a:rPr>
              <a:t>The top 5 properties with max returns are below:</a:t>
            </a:r>
            <a:endParaRPr b="0" lang="en-GB" sz="4400" spc="-1" strike="noStrike">
              <a:latin typeface="Arial"/>
            </a:endParaRPr>
          </a:p>
          <a:p>
            <a:endParaRPr b="0" lang="en-GB" sz="4400" spc="-1" strike="noStrike">
              <a:latin typeface="Arial"/>
            </a:endParaRPr>
          </a:p>
          <a:p>
            <a:endParaRPr b="0" lang="en-GB" sz="4400" spc="-1" strike="noStrike">
              <a:latin typeface="Arial"/>
            </a:endParaRPr>
          </a:p>
          <a:p>
            <a:r>
              <a:rPr b="0" lang="en-GB" sz="4400" spc="-1" strike="noStrike">
                <a:latin typeface="Arial"/>
              </a:rPr>
              <a:t>Zip code </a:t>
            </a:r>
            <a:r>
              <a:rPr b="0" lang="en-GB" sz="4400" spc="-1" strike="noStrike">
                <a:latin typeface="Arial"/>
              </a:rPr>
              <a:t>	</a:t>
            </a:r>
            <a:r>
              <a:rPr b="0" lang="en-GB" sz="4400" spc="-1" strike="noStrike">
                <a:latin typeface="Arial"/>
              </a:rPr>
              <a:t>	</a:t>
            </a:r>
            <a:r>
              <a:rPr b="0" lang="en-GB" sz="4400" spc="-1" strike="noStrike">
                <a:latin typeface="Arial"/>
              </a:rPr>
              <a:t>Returns</a:t>
            </a:r>
            <a:r>
              <a:rPr b="0" lang="en-GB" sz="4400" spc="-1" strike="noStrike">
                <a:latin typeface="Arial"/>
              </a:rPr>
              <a:t>	</a:t>
            </a:r>
            <a:r>
              <a:rPr b="0" lang="en-GB" sz="4400" spc="-1" strike="noStrike">
                <a:latin typeface="Arial"/>
              </a:rPr>
              <a:t>	</a:t>
            </a:r>
            <a:r>
              <a:rPr b="0" lang="en-GB" sz="4400" spc="-1" strike="noStrike">
                <a:latin typeface="Arial"/>
              </a:rPr>
              <a:t>	</a:t>
            </a:r>
            <a:r>
              <a:rPr b="0" lang="en-GB" sz="4400" spc="-1" strike="noStrike">
                <a:latin typeface="Arial"/>
              </a:rPr>
              <a:t>Bedrooms</a:t>
            </a:r>
            <a:endParaRPr b="0" lang="en-GB" sz="4400" spc="-1" strike="noStrike">
              <a:latin typeface="Arial"/>
            </a:endParaRPr>
          </a:p>
          <a:p>
            <a:endParaRPr b="0" lang="en-GB" sz="4400" spc="-1" strike="noStrike">
              <a:latin typeface="Arial"/>
            </a:endParaRPr>
          </a:p>
          <a:p>
            <a:r>
              <a:rPr b="0" lang="en-GB" sz="4400" spc="-1" strike="noStrike">
                <a:latin typeface="Arial"/>
              </a:rPr>
              <a:t>1. 98166     1,339,565.0      7</a:t>
            </a:r>
            <a:endParaRPr b="0" lang="en-GB" sz="4400" spc="-1" strike="noStrike">
              <a:latin typeface="Arial"/>
            </a:endParaRPr>
          </a:p>
          <a:p>
            <a:r>
              <a:rPr b="0" lang="en-GB" sz="4400" spc="-1" strike="noStrike">
                <a:latin typeface="Arial"/>
              </a:rPr>
              <a:t>2. 98045    1,136,496.3       5</a:t>
            </a:r>
            <a:endParaRPr b="0" lang="en-GB" sz="4400" spc="-1" strike="noStrike">
              <a:latin typeface="Arial"/>
            </a:endParaRPr>
          </a:p>
          <a:p>
            <a:r>
              <a:rPr b="0" lang="en-GB" sz="4400" spc="-1" strike="noStrike">
                <a:latin typeface="Arial"/>
              </a:rPr>
              <a:t>3. 98134     970,928.9         7         </a:t>
            </a:r>
            <a:endParaRPr b="0" lang="en-GB" sz="4400" spc="-1" strike="noStrike">
              <a:latin typeface="Arial"/>
            </a:endParaRPr>
          </a:p>
          <a:p>
            <a:r>
              <a:rPr b="0" lang="en-GB" sz="4400" spc="-1" strike="noStrike">
                <a:latin typeface="Arial"/>
              </a:rPr>
              <a:t>4. 98345     950,307.0         4          </a:t>
            </a:r>
            <a:endParaRPr b="0" lang="en-GB" sz="4400" spc="-1" strike="noStrike">
              <a:latin typeface="Arial"/>
            </a:endParaRPr>
          </a:p>
          <a:p>
            <a:r>
              <a:rPr b="0" lang="en-GB" sz="4400" spc="-1" strike="noStrike">
                <a:latin typeface="Arial"/>
              </a:rPr>
              <a:t>5. 98121      918,622.6        5</a:t>
            </a:r>
            <a:endParaRPr b="0" lang="en-GB" sz="4400" spc="-1" strike="noStrike">
              <a:latin typeface="Arial"/>
            </a:endParaRPr>
          </a:p>
          <a:p>
            <a:endParaRPr b="0" lang="en-GB" sz="4400" spc="-1" strike="noStrike">
              <a:latin typeface="Arial"/>
            </a:endParaRPr>
          </a:p>
          <a:p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11989440" y="510840"/>
            <a:ext cx="403920" cy="44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2CB642B5-58D2-4744-93F4-25F6E1051EE8}" type="slidenum">
              <a:rPr b="0" lang="en-US" sz="2000" spc="-1" strike="noStrike">
                <a:solidFill>
                  <a:srgbClr val="163251"/>
                </a:solidFill>
                <a:latin typeface="Open Sans"/>
                <a:ea typeface="Open Sans"/>
              </a:rPr>
              <a:t>&lt;number&gt;</a:t>
            </a:fld>
            <a:endParaRPr b="0" lang="en-GB" sz="2000" spc="-1" strike="noStrike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1550160" y="3830400"/>
            <a:ext cx="8440200" cy="41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3"/>
          <p:cNvSpPr/>
          <p:nvPr/>
        </p:nvSpPr>
        <p:spPr>
          <a:xfrm>
            <a:off x="1527480" y="3449520"/>
            <a:ext cx="7714800" cy="79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4"/>
          <p:cNvSpPr/>
          <p:nvPr/>
        </p:nvSpPr>
        <p:spPr>
          <a:xfrm>
            <a:off x="1527480" y="2001600"/>
            <a:ext cx="7714800" cy="182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5"/>
          <p:cNvSpPr/>
          <p:nvPr/>
        </p:nvSpPr>
        <p:spPr>
          <a:xfrm>
            <a:off x="1527480" y="1379520"/>
            <a:ext cx="7714800" cy="62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800" spc="-1" strike="noStrike">
                <a:solidFill>
                  <a:srgbClr val="ff5a36"/>
                </a:solidFill>
                <a:latin typeface="Open Sans SemiBold"/>
                <a:ea typeface="Open Sans SemiBold"/>
              </a:rPr>
              <a:t>1. Purpose</a:t>
            </a:r>
            <a:endParaRPr b="0" lang="en-GB" sz="4800" spc="-1" strike="noStrike">
              <a:latin typeface="Arial"/>
            </a:endParaRPr>
          </a:p>
        </p:txBody>
      </p:sp>
      <p:sp>
        <p:nvSpPr>
          <p:cNvPr id="134" name="CustomShape 6"/>
          <p:cNvSpPr/>
          <p:nvPr/>
        </p:nvSpPr>
        <p:spPr>
          <a:xfrm>
            <a:off x="1550160" y="2771640"/>
            <a:ext cx="10372320" cy="543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115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7200" spc="-1" strike="noStrike" baseline="30000">
                <a:solidFill>
                  <a:srgbClr val="193251"/>
                </a:solidFill>
                <a:latin typeface="Open Sans"/>
                <a:ea typeface="Open Sans"/>
              </a:rPr>
              <a:t>- Charles C. is our stake holder</a:t>
            </a:r>
            <a:endParaRPr b="0" lang="en-GB" sz="7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7200" spc="-1" strike="noStrike" baseline="30000">
                <a:solidFill>
                  <a:srgbClr val="193251"/>
                </a:solidFill>
                <a:latin typeface="Open Sans"/>
                <a:ea typeface="Open Sans"/>
              </a:rPr>
              <a:t>- Interested in Buying and selling houses</a:t>
            </a:r>
            <a:endParaRPr b="0" lang="en-GB" sz="7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7200" spc="-1" strike="noStrike" baseline="30000">
                <a:solidFill>
                  <a:srgbClr val="193251"/>
                </a:solidFill>
                <a:latin typeface="Open Sans"/>
                <a:ea typeface="Open Sans"/>
              </a:rPr>
              <a:t>- No limit on investment. Plenty of budget</a:t>
            </a:r>
            <a:endParaRPr b="0" lang="en-GB" sz="7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7200" spc="-1" strike="noStrike" baseline="30000">
                <a:solidFill>
                  <a:srgbClr val="193251"/>
                </a:solidFill>
                <a:latin typeface="Open Sans"/>
                <a:ea typeface="Open Sans"/>
              </a:rPr>
              <a:t>- Willing to invest in big returns only !!!</a:t>
            </a:r>
            <a:endParaRPr b="0" lang="en-GB" sz="7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en-GB" sz="7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11989440" y="510840"/>
            <a:ext cx="403920" cy="44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2A2C66CC-8B84-45A6-B427-BF73C6EE7472}" type="slidenum">
              <a:rPr b="0" lang="en-US" sz="2000" spc="-1" strike="noStrike">
                <a:solidFill>
                  <a:srgbClr val="163251"/>
                </a:solidFill>
                <a:latin typeface="Open Sans"/>
                <a:ea typeface="Open Sans"/>
              </a:rPr>
              <a:t>&lt;number&gt;</a:t>
            </a:fld>
            <a:endParaRPr b="0" lang="en-GB" sz="2000" spc="-1" strike="noStrike"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1527480" y="1379520"/>
            <a:ext cx="7714800" cy="62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800" spc="-1" strike="noStrike">
                <a:solidFill>
                  <a:srgbClr val="ff5a36"/>
                </a:solidFill>
                <a:latin typeface="Open Sans SemiBold"/>
                <a:ea typeface="Open Sans SemiBold"/>
              </a:rPr>
              <a:t>2. Exploring the locality</a:t>
            </a:r>
            <a:endParaRPr b="0" lang="en-GB" sz="4800" spc="-1" strike="noStrike">
              <a:latin typeface="Arial"/>
            </a:endParaRPr>
          </a:p>
        </p:txBody>
      </p:sp>
      <p:pic>
        <p:nvPicPr>
          <p:cNvPr id="137" name="Picture 2" descr=""/>
          <p:cNvPicPr/>
          <p:nvPr/>
        </p:nvPicPr>
        <p:blipFill>
          <a:blip r:embed="rId1"/>
          <a:srcRect l="25048" t="18116" r="2240" b="2072"/>
          <a:stretch/>
        </p:blipFill>
        <p:spPr>
          <a:xfrm>
            <a:off x="2232720" y="2899800"/>
            <a:ext cx="13297680" cy="912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11989440" y="510840"/>
            <a:ext cx="403920" cy="44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D50691D1-82EF-4F3D-B575-2A0BB03AF41A}" type="slidenum">
              <a:rPr b="0" lang="en-US" sz="2000" spc="-1" strike="noStrike">
                <a:solidFill>
                  <a:srgbClr val="163251"/>
                </a:solidFill>
                <a:latin typeface="Open Sans"/>
                <a:ea typeface="Open Sans"/>
              </a:rPr>
              <a:t>&lt;number&gt;</a:t>
            </a:fld>
            <a:endParaRPr b="0" lang="en-GB" sz="2000" spc="-1" strike="noStrike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1527480" y="1379520"/>
            <a:ext cx="7714800" cy="62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800" spc="-1" strike="noStrike">
                <a:solidFill>
                  <a:srgbClr val="ff5a36"/>
                </a:solidFill>
                <a:latin typeface="Open Sans SemiBold"/>
                <a:ea typeface="Open Sans SemiBold"/>
              </a:rPr>
              <a:t>3. Analyzing the Data with plots</a:t>
            </a:r>
            <a:endParaRPr b="0" lang="en-GB" sz="4800" spc="-1" strike="noStrike">
              <a:latin typeface="Arial"/>
            </a:endParaRPr>
          </a:p>
        </p:txBody>
      </p:sp>
      <p:pic>
        <p:nvPicPr>
          <p:cNvPr id="140" name="Picture 2" descr=""/>
          <p:cNvPicPr/>
          <p:nvPr/>
        </p:nvPicPr>
        <p:blipFill>
          <a:blip r:embed="rId1"/>
          <a:stretch/>
        </p:blipFill>
        <p:spPr>
          <a:xfrm>
            <a:off x="1715760" y="2554200"/>
            <a:ext cx="11499120" cy="10650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11989440" y="510840"/>
            <a:ext cx="403920" cy="44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F9BE1FFE-C1B8-4831-B74F-D653033D00B7}" type="slidenum">
              <a:rPr b="0" lang="en-US" sz="2000" spc="-1" strike="noStrike">
                <a:solidFill>
                  <a:srgbClr val="163251"/>
                </a:solidFill>
                <a:latin typeface="Open Sans"/>
                <a:ea typeface="Open Sans"/>
              </a:rPr>
              <a:t>&lt;number&gt;</a:t>
            </a:fld>
            <a:endParaRPr b="0" lang="en-GB" sz="2000" spc="-1" strike="noStrike"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1527480" y="1379520"/>
            <a:ext cx="7714800" cy="62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800" spc="-1" strike="noStrike">
                <a:solidFill>
                  <a:srgbClr val="ff5a36"/>
                </a:solidFill>
                <a:latin typeface="Open Sans SemiBold"/>
                <a:ea typeface="Open Sans SemiBold"/>
              </a:rPr>
              <a:t>4. Analyzing the Data with plots</a:t>
            </a:r>
            <a:endParaRPr b="0" lang="en-GB" sz="4800" spc="-1" strike="noStrike">
              <a:latin typeface="Arial"/>
            </a:endParaRPr>
          </a:p>
        </p:txBody>
      </p:sp>
      <p:pic>
        <p:nvPicPr>
          <p:cNvPr id="143" name="Picture 3" descr=""/>
          <p:cNvPicPr/>
          <p:nvPr/>
        </p:nvPicPr>
        <p:blipFill>
          <a:blip r:embed="rId1"/>
          <a:stretch/>
        </p:blipFill>
        <p:spPr>
          <a:xfrm>
            <a:off x="-261360" y="1503720"/>
            <a:ext cx="13280040" cy="7967880"/>
          </a:xfrm>
          <a:prstGeom prst="rect">
            <a:avLst/>
          </a:prstGeom>
          <a:ln w="0">
            <a:noFill/>
          </a:ln>
        </p:spPr>
      </p:pic>
      <p:pic>
        <p:nvPicPr>
          <p:cNvPr id="144" name="Picture 8" descr=""/>
          <p:cNvPicPr/>
          <p:nvPr/>
        </p:nvPicPr>
        <p:blipFill>
          <a:blip r:embed="rId2"/>
          <a:stretch/>
        </p:blipFill>
        <p:spPr>
          <a:xfrm>
            <a:off x="11989440" y="1563840"/>
            <a:ext cx="13280040" cy="7967880"/>
          </a:xfrm>
          <a:prstGeom prst="rect">
            <a:avLst/>
          </a:prstGeom>
          <a:ln w="0">
            <a:noFill/>
          </a:ln>
        </p:spPr>
      </p:pic>
      <p:pic>
        <p:nvPicPr>
          <p:cNvPr id="145" name="Picture 9" descr=""/>
          <p:cNvPicPr/>
          <p:nvPr/>
        </p:nvPicPr>
        <p:blipFill>
          <a:blip r:embed="rId3"/>
          <a:stretch/>
        </p:blipFill>
        <p:spPr>
          <a:xfrm>
            <a:off x="8852760" y="9183600"/>
            <a:ext cx="6273000" cy="402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11989440" y="510840"/>
            <a:ext cx="403920" cy="44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F0FFA705-0410-4E95-A515-5EE2AC8E67E4}" type="slidenum">
              <a:rPr b="0" lang="en-US" sz="2000" spc="-1" strike="noStrike">
                <a:solidFill>
                  <a:srgbClr val="163251"/>
                </a:solidFill>
                <a:latin typeface="Open Sans"/>
                <a:ea typeface="Open Sans"/>
              </a:rPr>
              <a:t>&lt;number&gt;</a:t>
            </a:fld>
            <a:endParaRPr b="0" lang="en-GB" sz="2000" spc="-1" strike="noStrike"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1527480" y="1379520"/>
            <a:ext cx="7714800" cy="62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800" spc="-1" strike="noStrike">
                <a:solidFill>
                  <a:srgbClr val="ff5a36"/>
                </a:solidFill>
                <a:latin typeface="Open Sans SemiBold"/>
                <a:ea typeface="Open Sans SemiBold"/>
              </a:rPr>
              <a:t>4. Analyzing the Data with plots</a:t>
            </a:r>
            <a:endParaRPr b="0" lang="en-GB" sz="4800" spc="-1" strike="noStrike">
              <a:latin typeface="Arial"/>
            </a:endParaRPr>
          </a:p>
        </p:txBody>
      </p:sp>
      <p:pic>
        <p:nvPicPr>
          <p:cNvPr id="148" name="Picture 2" descr=""/>
          <p:cNvPicPr/>
          <p:nvPr/>
        </p:nvPicPr>
        <p:blipFill>
          <a:blip r:embed="rId1"/>
          <a:srcRect l="26048" t="21543" r="28812" b="12859"/>
          <a:stretch/>
        </p:blipFill>
        <p:spPr>
          <a:xfrm>
            <a:off x="8818920" y="1720800"/>
            <a:ext cx="12644640" cy="11484000"/>
          </a:xfrm>
          <a:prstGeom prst="rect">
            <a:avLst/>
          </a:prstGeom>
          <a:ln w="0">
            <a:noFill/>
          </a:ln>
        </p:spPr>
      </p:pic>
      <p:pic>
        <p:nvPicPr>
          <p:cNvPr id="149" name="Picture 5" descr=""/>
          <p:cNvPicPr/>
          <p:nvPr/>
        </p:nvPicPr>
        <p:blipFill>
          <a:blip r:embed="rId2"/>
          <a:stretch/>
        </p:blipFill>
        <p:spPr>
          <a:xfrm>
            <a:off x="1938960" y="3772080"/>
            <a:ext cx="5352840" cy="7381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11989440" y="510840"/>
            <a:ext cx="403920" cy="44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E5BDAC26-8139-402E-AEF9-08B0F029B639}" type="slidenum">
              <a:rPr b="0" lang="en-US" sz="2000" spc="-1" strike="noStrike">
                <a:solidFill>
                  <a:srgbClr val="163251"/>
                </a:solidFill>
                <a:latin typeface="Open Sans"/>
                <a:ea typeface="Open Sans"/>
              </a:rPr>
              <a:t>&lt;number&gt;</a:t>
            </a:fld>
            <a:endParaRPr b="0" lang="en-GB" sz="2000" spc="-1" strike="noStrike"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1527480" y="1379520"/>
            <a:ext cx="7714800" cy="62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800" spc="-1" strike="noStrike">
                <a:solidFill>
                  <a:srgbClr val="ff5a36"/>
                </a:solidFill>
                <a:latin typeface="Open Sans SemiBold"/>
                <a:ea typeface="Open Sans SemiBold"/>
              </a:rPr>
              <a:t>4. Analyzing the Data with plots</a:t>
            </a:r>
            <a:endParaRPr b="0" lang="en-GB" sz="4800" spc="-1" strike="noStrike">
              <a:latin typeface="Arial"/>
            </a:endParaRPr>
          </a:p>
        </p:txBody>
      </p:sp>
      <p:pic>
        <p:nvPicPr>
          <p:cNvPr id="152" name="Picture 3" descr=""/>
          <p:cNvPicPr/>
          <p:nvPr/>
        </p:nvPicPr>
        <p:blipFill>
          <a:blip r:embed="rId1"/>
          <a:stretch/>
        </p:blipFill>
        <p:spPr>
          <a:xfrm>
            <a:off x="2869560" y="2001240"/>
            <a:ext cx="17003160" cy="10201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11989440" y="510840"/>
            <a:ext cx="403920" cy="44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FF0E67A4-5021-41DD-BE2F-C5AFBEE0D4E2}" type="slidenum">
              <a:rPr b="0" lang="en-US" sz="2000" spc="-1" strike="noStrike">
                <a:solidFill>
                  <a:srgbClr val="163251"/>
                </a:solidFill>
                <a:latin typeface="Open Sans"/>
                <a:ea typeface="Open Sans"/>
              </a:rPr>
              <a:t>&lt;number&gt;</a:t>
            </a:fld>
            <a:endParaRPr b="0" lang="en-GB" sz="2000" spc="-1" strike="noStrike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1527480" y="1379520"/>
            <a:ext cx="7714800" cy="62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800" spc="-1" strike="noStrike">
                <a:solidFill>
                  <a:srgbClr val="ff5a36"/>
                </a:solidFill>
                <a:latin typeface="Open Sans SemiBold"/>
                <a:ea typeface="Open Sans SemiBold"/>
              </a:rPr>
              <a:t>4. Analyzing the Data with plots</a:t>
            </a:r>
            <a:endParaRPr b="0" lang="en-GB" sz="4800" spc="-1" strike="noStrike">
              <a:latin typeface="Arial"/>
            </a:endParaRPr>
          </a:p>
        </p:txBody>
      </p:sp>
      <p:sp>
        <p:nvSpPr>
          <p:cNvPr id="155" name="CustomShape 3"/>
          <p:cNvSpPr/>
          <p:nvPr/>
        </p:nvSpPr>
        <p:spPr>
          <a:xfrm>
            <a:off x="13984920" y="3199680"/>
            <a:ext cx="9899640" cy="9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6" name="Picture 4_1" descr=""/>
          <p:cNvPicPr/>
          <p:nvPr/>
        </p:nvPicPr>
        <p:blipFill>
          <a:blip r:embed="rId1"/>
          <a:stretch/>
        </p:blipFill>
        <p:spPr>
          <a:xfrm>
            <a:off x="72000" y="2160000"/>
            <a:ext cx="16455960" cy="10970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11989440" y="510840"/>
            <a:ext cx="403920" cy="44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EA2A1B5E-6A37-4F00-AE54-0783E5C33047}" type="slidenum">
              <a:rPr b="0" lang="en-US" sz="2000" spc="-1" strike="noStrike">
                <a:solidFill>
                  <a:srgbClr val="163251"/>
                </a:solidFill>
                <a:latin typeface="Open Sans"/>
                <a:ea typeface="Open Sans"/>
              </a:rPr>
              <a:t>&lt;number&gt;</a:t>
            </a:fld>
            <a:endParaRPr b="0" lang="en-GB" sz="2000" spc="-1" strike="noStrike"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1527480" y="1379520"/>
            <a:ext cx="7714800" cy="62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800" spc="-1" strike="noStrike">
                <a:solidFill>
                  <a:srgbClr val="ff5a36"/>
                </a:solidFill>
                <a:latin typeface="Open Sans SemiBold"/>
                <a:ea typeface="Open Sans SemiBold"/>
              </a:rPr>
              <a:t>5. Regression modelling</a:t>
            </a:r>
            <a:endParaRPr b="0" lang="en-GB" sz="4800" spc="-1" strike="noStrike">
              <a:latin typeface="Arial"/>
            </a:endParaRPr>
          </a:p>
        </p:txBody>
      </p:sp>
      <p:pic>
        <p:nvPicPr>
          <p:cNvPr id="159" name="Picture 2" descr=""/>
          <p:cNvPicPr/>
          <p:nvPr/>
        </p:nvPicPr>
        <p:blipFill>
          <a:blip r:embed="rId1"/>
          <a:stretch/>
        </p:blipFill>
        <p:spPr>
          <a:xfrm>
            <a:off x="3926160" y="3044160"/>
            <a:ext cx="14962680" cy="8339760"/>
          </a:xfrm>
          <a:prstGeom prst="rect">
            <a:avLst/>
          </a:prstGeom>
          <a:ln w="0">
            <a:noFill/>
          </a:ln>
        </p:spPr>
      </p:pic>
      <p:sp>
        <p:nvSpPr>
          <p:cNvPr id="160" name="TextShape 3"/>
          <p:cNvSpPr txBox="1"/>
          <p:nvPr/>
        </p:nvSpPr>
        <p:spPr>
          <a:xfrm>
            <a:off x="20520000" y="7200000"/>
            <a:ext cx="1931760" cy="486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en-GB" sz="2800" spc="-1" strike="noStrike">
                <a:latin typeface="Arial"/>
              </a:rPr>
              <a:t>R2 = 0.681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</TotalTime>
  <Application>LibreOffice/7.0.4.2$MacOSX_X86_64 LibreOffice_project/dcf040e67528d9187c66b2379df5ea4407429775</Application>
  <AppVersion>15.0000</AppVersion>
  <Words>581</Words>
  <Paragraphs>110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en-GB</dc:language>
  <cp:lastModifiedBy/>
  <dcterms:modified xsi:type="dcterms:W3CDTF">2021-02-19T11:20:36Z</dcterms:modified>
  <cp:revision>16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Custom</vt:lpwstr>
  </property>
  <property fmtid="{D5CDD505-2E9C-101B-9397-08002B2CF9AE}" pid="3" name="Slides">
    <vt:i4>21</vt:i4>
  </property>
</Properties>
</file>